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906000" cy="6858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281F"/>
    <a:srgbClr val="2D1C15"/>
    <a:srgbClr val="36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00" autoAdjust="0"/>
    <p:restoredTop sz="94660" autoAdjust="0"/>
  </p:normalViewPr>
  <p:slideViewPr>
    <p:cSldViewPr snapToGrid="0">
      <p:cViewPr varScale="1">
        <p:scale>
          <a:sx n="92" d="100"/>
          <a:sy n="92" d="100"/>
        </p:scale>
        <p:origin x="966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fld id="{86211CB3-28D1-4E4F-B186-A7A9F47D33A7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162050"/>
            <a:ext cx="45307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fld id="{8FB0E921-05AD-4A36-970C-9DDBCFE0AC6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15728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0E921-05AD-4A36-970C-9DDBCFE0AC65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54971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1518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3358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5357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86526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6042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900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58678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46057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5794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8304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8084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9C6EE-952F-47AA-A5FC-08B8D7D2ABBF}" type="datetimeFigureOut">
              <a:rPr lang="fa-IR" smtClean="0"/>
              <a:t>09/04/1448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C54C5-FFB2-4F01-AACA-D67A90A4358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93042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1B11842-5849-4E13-A31E-7A5559EFF8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807" y="449578"/>
            <a:ext cx="2606040" cy="2606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076A331-1815-4F55-9270-40C87693420B}"/>
              </a:ext>
            </a:extLst>
          </p:cNvPr>
          <p:cNvSpPr txBox="1"/>
          <p:nvPr/>
        </p:nvSpPr>
        <p:spPr>
          <a:xfrm>
            <a:off x="7047807" y="3616037"/>
            <a:ext cx="26060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400" dirty="0">
                <a:cs typeface="B Titr" panose="00000700000000000000" pitchFamily="2" charset="-78"/>
              </a:rPr>
              <a:t>دکترشیوا ابراهیمیان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2B47DF0-80B0-411F-B772-5A2F93488485}"/>
              </a:ext>
            </a:extLst>
          </p:cNvPr>
          <p:cNvSpPr txBox="1"/>
          <p:nvPr/>
        </p:nvSpPr>
        <p:spPr>
          <a:xfrm>
            <a:off x="7047807" y="4170035"/>
            <a:ext cx="260604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Shiva Ebrahimian</a:t>
            </a:r>
            <a:endParaRPr lang="fa-I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B2C02FA-4952-488F-8E48-9A07915B1141}"/>
              </a:ext>
            </a:extLst>
          </p:cNvPr>
          <p:cNvSpPr txBox="1"/>
          <p:nvPr/>
        </p:nvSpPr>
        <p:spPr>
          <a:xfrm>
            <a:off x="7047807" y="4987637"/>
            <a:ext cx="26060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fa-IR" sz="2000" dirty="0">
              <a:cs typeface="B Koodak" panose="00000700000000000000" pitchFamily="2" charset="-78"/>
            </a:endParaRPr>
          </a:p>
          <a:p>
            <a:pPr algn="ctr"/>
            <a:endParaRPr lang="fa-IR" sz="2000" dirty="0">
              <a:cs typeface="B Koodak" panose="00000700000000000000" pitchFamily="2" charset="-78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xmlns="" id="{0AEAAE34-FD58-4687-A02B-A7422ACF3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826748"/>
              </p:ext>
            </p:extLst>
          </p:nvPr>
        </p:nvGraphicFramePr>
        <p:xfrm>
          <a:off x="-1" y="13855"/>
          <a:ext cx="6772565" cy="638584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9073">
                  <a:extLst>
                    <a:ext uri="{9D8B030D-6E8A-4147-A177-3AD203B41FA5}">
                      <a16:colId xmlns:a16="http://schemas.microsoft.com/office/drawing/2014/main" xmlns="" val="2640382153"/>
                    </a:ext>
                  </a:extLst>
                </a:gridCol>
                <a:gridCol w="1330036">
                  <a:extLst>
                    <a:ext uri="{9D8B030D-6E8A-4147-A177-3AD203B41FA5}">
                      <a16:colId xmlns:a16="http://schemas.microsoft.com/office/drawing/2014/main" xmlns="" val="4022278973"/>
                    </a:ext>
                  </a:extLst>
                </a:gridCol>
                <a:gridCol w="1454728">
                  <a:extLst>
                    <a:ext uri="{9D8B030D-6E8A-4147-A177-3AD203B41FA5}">
                      <a16:colId xmlns:a16="http://schemas.microsoft.com/office/drawing/2014/main" xmlns="" val="275873578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3995632948"/>
                    </a:ext>
                  </a:extLst>
                </a:gridCol>
                <a:gridCol w="1454728">
                  <a:extLst>
                    <a:ext uri="{9D8B030D-6E8A-4147-A177-3AD203B41FA5}">
                      <a16:colId xmlns:a16="http://schemas.microsoft.com/office/drawing/2014/main" xmlns="" val="3259498071"/>
                    </a:ext>
                  </a:extLst>
                </a:gridCol>
              </a:tblGrid>
              <a:tr h="796361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Titr" panose="00000700000000000000" pitchFamily="2" charset="-78"/>
                        </a:rPr>
                        <a:t>روز هفته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700" b="1" dirty="0">
                          <a:cs typeface="B Koodak" panose="00000700000000000000" pitchFamily="2" charset="-78"/>
                        </a:rPr>
                        <a:t>10:00 – 8:00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700" b="1" dirty="0">
                          <a:cs typeface="B Koodak" panose="00000700000000000000" pitchFamily="2" charset="-78"/>
                        </a:rPr>
                        <a:t>12:00 – 10:00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700" b="1" dirty="0">
                          <a:cs typeface="B Koodak" panose="00000700000000000000" pitchFamily="2" charset="-78"/>
                        </a:rPr>
                        <a:t>15:00 – 13:00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700" b="1" dirty="0">
                          <a:cs typeface="B Koodak" panose="00000700000000000000" pitchFamily="2" charset="-78"/>
                        </a:rPr>
                        <a:t>17:00 – 15:00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6876683"/>
                  </a:ext>
                </a:extLst>
              </a:tr>
              <a:tr h="796361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solidFill>
                            <a:schemeClr val="bg1"/>
                          </a:solidFill>
                          <a:cs typeface="B Titr" panose="00000700000000000000" pitchFamily="2" charset="-78"/>
                        </a:rPr>
                        <a:t>شنبه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رشد</a:t>
                      </a:r>
                      <a:r>
                        <a:rPr lang="fa-IR" sz="1600" baseline="0" dirty="0" smtClean="0">
                          <a:cs typeface="B Nazanin" panose="00000400000000000000" pitchFamily="2" charset="-78"/>
                        </a:rPr>
                        <a:t> روانی-حرکتی (کلاس تمرین درمانی)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>
                          <a:cs typeface="B Nazanin" panose="00000400000000000000" pitchFamily="2" charset="-78"/>
                        </a:rPr>
                        <a:t>توسعه</a:t>
                      </a:r>
                      <a:r>
                        <a:rPr lang="fa-IR" sz="1600" baseline="0" dirty="0">
                          <a:cs typeface="B Nazanin" panose="00000400000000000000" pitchFamily="2" charset="-78"/>
                        </a:rPr>
                        <a:t> فردی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مشاوره</a:t>
                      </a:r>
                      <a:r>
                        <a:rPr lang="fa-IR" sz="1600" baseline="0" dirty="0" smtClean="0">
                          <a:cs typeface="B Nazanin" panose="00000400000000000000" pitchFamily="2" charset="-78"/>
                        </a:rPr>
                        <a:t> پژوهشی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روشهای ارتباطی مکمل و جایگزین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44567715"/>
                  </a:ext>
                </a:extLst>
              </a:tr>
              <a:tr h="796361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solidFill>
                            <a:schemeClr val="bg1"/>
                          </a:solidFill>
                          <a:cs typeface="B Titr" panose="00000700000000000000" pitchFamily="2" charset="-78"/>
                        </a:rPr>
                        <a:t>یکشنبه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>
                          <a:cs typeface="B Nazanin" panose="00000400000000000000" pitchFamily="2" charset="-78"/>
                        </a:rPr>
                        <a:t>توسعه فردی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>
                          <a:cs typeface="B Nazanin" panose="00000400000000000000" pitchFamily="2" charset="-78"/>
                        </a:rPr>
                        <a:t>مشاوره پژوهشی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>
                          <a:cs typeface="B Nazanin" panose="00000400000000000000" pitchFamily="2" charset="-78"/>
                        </a:rPr>
                        <a:t>مشاوره پژوهشی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Nazanin" panose="00000400000000000000" pitchFamily="2" charset="-78"/>
                        </a:rPr>
                        <a:t>مشاوره پژوهشی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62455600"/>
                  </a:ext>
                </a:extLst>
              </a:tr>
              <a:tr h="796361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solidFill>
                            <a:schemeClr val="bg1"/>
                          </a:solidFill>
                          <a:cs typeface="B Titr" panose="00000700000000000000" pitchFamily="2" charset="-78"/>
                        </a:rPr>
                        <a:t>دوشنبه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>
                          <a:cs typeface="B Nazanin" panose="00000400000000000000" pitchFamily="2" charset="-78"/>
                        </a:rPr>
                        <a:t>مشاوره پژوهشی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توسعه فردی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Nazanin" panose="00000400000000000000" pitchFamily="2" charset="-78"/>
                        </a:rPr>
                        <a:t>شورای آموزشی گروه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smtClean="0">
                          <a:cs typeface="B Nazanin" panose="00000400000000000000" pitchFamily="2" charset="-78"/>
                        </a:rPr>
                        <a:t>اختلال بلع(کلاس 5)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38155387"/>
                  </a:ext>
                </a:extLst>
              </a:tr>
              <a:tr h="1026887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solidFill>
                            <a:schemeClr val="bg1"/>
                          </a:solidFill>
                          <a:cs typeface="B Titr" panose="00000700000000000000" pitchFamily="2" charset="-78"/>
                        </a:rPr>
                        <a:t>سه شنبه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کارورزی</a:t>
                      </a:r>
                      <a:r>
                        <a:rPr lang="fa-IR" sz="1600" baseline="0" dirty="0" smtClean="0">
                          <a:cs typeface="B Nazanin" panose="00000400000000000000" pitchFamily="2" charset="-78"/>
                        </a:rPr>
                        <a:t> دانشجویان کارشناسی ارشد(بیمارستان فقیهی)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کارورزی</a:t>
                      </a:r>
                      <a:r>
                        <a:rPr lang="fa-IR" sz="1600" baseline="0" dirty="0" smtClean="0">
                          <a:cs typeface="B Nazanin" panose="00000400000000000000" pitchFamily="2" charset="-78"/>
                        </a:rPr>
                        <a:t> دانشجویان کارشناسی (بیمارستان فقیهی)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کارورزی</a:t>
                      </a:r>
                      <a:r>
                        <a:rPr lang="fa-IR" sz="1600" baseline="0" dirty="0" smtClean="0">
                          <a:cs typeface="B Nazanin" panose="00000400000000000000" pitchFamily="2" charset="-78"/>
                        </a:rPr>
                        <a:t> دانشجویان کارشناسی (بیمارستان فقیهی)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Nazanin" panose="00000400000000000000" pitchFamily="2" charset="-78"/>
                        </a:rPr>
                        <a:t>مشاوره پژوهشی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68446475"/>
                  </a:ext>
                </a:extLst>
              </a:tr>
              <a:tr h="796361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solidFill>
                            <a:schemeClr val="bg1"/>
                          </a:solidFill>
                          <a:cs typeface="B Titr" panose="00000700000000000000" pitchFamily="2" charset="-78"/>
                        </a:rPr>
                        <a:t>چهارشنبه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اختلالات حرکتی گفتار </a:t>
                      </a:r>
                      <a:r>
                        <a:rPr lang="fa-IR" sz="1600" dirty="0">
                          <a:cs typeface="B Nazanin" panose="00000400000000000000" pitchFamily="2" charset="-78"/>
                        </a:rPr>
                        <a:t>(کلاس </a:t>
                      </a: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2)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اختلالات گفتار</a:t>
                      </a:r>
                      <a:r>
                        <a:rPr lang="fa-IR" sz="1600" baseline="0" dirty="0" smtClean="0">
                          <a:cs typeface="B Nazanin" panose="00000400000000000000" pitchFamily="2" charset="-78"/>
                        </a:rPr>
                        <a:t> در اتیسم</a:t>
                      </a: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600" dirty="0">
                          <a:cs typeface="B Nazanin" panose="00000400000000000000" pitchFamily="2" charset="-78"/>
                        </a:rPr>
                        <a:t>(کلاس </a:t>
                      </a: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1)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 smtClean="0">
                          <a:cs typeface="B Nazanin" panose="00000400000000000000" pitchFamily="2" charset="-78"/>
                        </a:rPr>
                        <a:t>کارورزی</a:t>
                      </a:r>
                      <a:r>
                        <a:rPr lang="fa-IR" sz="1600" baseline="0" dirty="0" smtClean="0">
                          <a:cs typeface="B Nazanin" panose="00000400000000000000" pitchFamily="2" charset="-78"/>
                        </a:rPr>
                        <a:t> دانشجویان کارشناسی ارشد(بیمارستان چمران)</a:t>
                      </a:r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>
                          <a:cs typeface="B Nazanin" panose="00000400000000000000" pitchFamily="2" charset="-78"/>
                        </a:rPr>
                        <a:t>توسعه فردی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88584834"/>
                  </a:ext>
                </a:extLst>
              </a:tr>
              <a:tr h="796361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solidFill>
                            <a:schemeClr val="bg1"/>
                          </a:solidFill>
                          <a:cs typeface="B Titr" panose="00000700000000000000" pitchFamily="2" charset="-78"/>
                        </a:rPr>
                        <a:t>پنجشنبه</a:t>
                      </a:r>
                    </a:p>
                  </a:txBody>
                  <a:tcPr anchor="ctr">
                    <a:solidFill>
                      <a:srgbClr val="362F2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a-IR" sz="1600" dirty="0"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3504560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1742002-9245-44A5-99EA-CD3D67C21A89}"/>
              </a:ext>
            </a:extLst>
          </p:cNvPr>
          <p:cNvSpPr txBox="1"/>
          <p:nvPr/>
        </p:nvSpPr>
        <p:spPr>
          <a:xfrm>
            <a:off x="7100454" y="5704820"/>
            <a:ext cx="255339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endParaRPr lang="fa-IR" sz="60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50ABF6F-47E1-4B2A-BD54-380D47EF8461}"/>
              </a:ext>
            </a:extLst>
          </p:cNvPr>
          <p:cNvSpPr txBox="1"/>
          <p:nvPr/>
        </p:nvSpPr>
        <p:spPr>
          <a:xfrm>
            <a:off x="0" y="5934670"/>
            <a:ext cx="677256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dirty="0">
                <a:cs typeface="B Koodak" panose="00000700000000000000" pitchFamily="2" charset="-78"/>
              </a:rPr>
              <a:t>شماره تماس: 32122600-071 داخلی 3216</a:t>
            </a:r>
          </a:p>
          <a:p>
            <a:pPr algn="just" rtl="1"/>
            <a:endParaRPr lang="en-US" dirty="0">
              <a:cs typeface="B Koodak" panose="00000700000000000000" pitchFamily="2" charset="-78"/>
            </a:endParaRPr>
          </a:p>
          <a:p>
            <a:pPr algn="ctr" rtl="1"/>
            <a:r>
              <a:rPr lang="fa-IR" dirty="0">
                <a:cs typeface="B Koodak" panose="00000700000000000000" pitchFamily="2" charset="-78"/>
              </a:rPr>
              <a:t>پست الکترونیک:</a:t>
            </a:r>
            <a:r>
              <a:rPr lang="en-US" dirty="0">
                <a:cs typeface="B Koodak" panose="00000700000000000000" pitchFamily="2" charset="-78"/>
              </a:rPr>
              <a:t> </a:t>
            </a:r>
            <a:r>
              <a:rPr lang="fa-IR" dirty="0">
                <a:cs typeface="B Koodak" panose="00000700000000000000" pitchFamily="2" charset="-78"/>
              </a:rPr>
              <a:t> </a:t>
            </a:r>
            <a:r>
              <a:rPr lang="en-US" dirty="0">
                <a:cs typeface="B Koodak" panose="00000700000000000000" pitchFamily="2" charset="-78"/>
              </a:rPr>
              <a:t>ebrahimsh@Sums.ac.ir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1B11842-5849-4E13-A31E-7A5559EFF8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807" y="408166"/>
            <a:ext cx="2606040" cy="2606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807" y="449578"/>
            <a:ext cx="2606040" cy="2564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4134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118</Words>
  <Application>Microsoft Office PowerPoint</Application>
  <PresentationFormat>A4 Paper (210x297 mm)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Koodak</vt:lpstr>
      <vt:lpstr>B Nazanin</vt:lpstr>
      <vt:lpstr>B Titr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</dc:creator>
  <cp:lastModifiedBy>شیوا ابراهیمیان</cp:lastModifiedBy>
  <cp:revision>25</cp:revision>
  <cp:lastPrinted>2021-10-02T09:47:55Z</cp:lastPrinted>
  <dcterms:created xsi:type="dcterms:W3CDTF">2021-09-20T11:58:49Z</dcterms:created>
  <dcterms:modified xsi:type="dcterms:W3CDTF">2026-09-21T06:31:08Z</dcterms:modified>
</cp:coreProperties>
</file>